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avi" ContentType="video/x-msvide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3" r:id="rId5"/>
    <p:sldId id="262" r:id="rId6"/>
    <p:sldId id="277" r:id="rId7"/>
    <p:sldId id="278" r:id="rId8"/>
    <p:sldId id="279" r:id="rId9"/>
    <p:sldId id="282" r:id="rId10"/>
    <p:sldId id="283" r:id="rId11"/>
    <p:sldId id="264" r:id="rId12"/>
    <p:sldId id="265" r:id="rId13"/>
    <p:sldId id="257" r:id="rId14"/>
    <p:sldId id="266" r:id="rId15"/>
    <p:sldId id="268" r:id="rId16"/>
    <p:sldId id="267" r:id="rId17"/>
    <p:sldId id="259" r:id="rId18"/>
    <p:sldId id="269" r:id="rId19"/>
    <p:sldId id="284" r:id="rId20"/>
    <p:sldId id="258" r:id="rId21"/>
    <p:sldId id="270" r:id="rId22"/>
    <p:sldId id="271" r:id="rId23"/>
    <p:sldId id="272" r:id="rId24"/>
    <p:sldId id="273" r:id="rId25"/>
    <p:sldId id="275" r:id="rId26"/>
    <p:sldId id="276" r:id="rId27"/>
    <p:sldId id="27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1"/>
    <p:restoredTop sz="94681"/>
  </p:normalViewPr>
  <p:slideViewPr>
    <p:cSldViewPr snapToGrid="0" snapToObjects="1">
      <p:cViewPr varScale="1">
        <p:scale>
          <a:sx n="108" d="100"/>
          <a:sy n="108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44DB9-3692-3B48-AEFF-E2B8DD369940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F5B3F-4AFB-E145-805D-1439498BA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B3F-4AFB-E145-805D-1439498BA5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F5B3F-4AFB-E145-805D-1439498BA5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9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1172-9764-A94C-90EC-6D8759A96D60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6E27-36C7-5D44-B66D-CD3C0CAEAB1E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AB6DE-06E8-8C41-9C85-9A443563FDB7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FEBF3-666D-834A-B957-801E1490E493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DA87-012C-4942-8C5F-1EADBF0F6643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402-14FB-504A-9ACE-9FAC15C3A1F6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FEBA-8BA3-054B-9D38-DEF73E56B44A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3492-B1EB-F94C-A349-17EC9BA16E51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BE91-9B51-C749-B80F-6F721FA6B777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323AB-BBC2-7245-9E2A-A044592F5FB1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4D41-F863-5E4F-8AE5-4EEBA5D92B27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3ADE-D49A-1044-8242-4E1559CCD1FC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20679-19F4-4D4F-9285-AB0DA8AD9491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7B0A6-4600-2B42-BD45-D5DBABFEA39A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CC11D-B14F-AA42-B0D8-9A2FDADD9B91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BF2F-23A3-8441-916E-D97B8C29A228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3BFCF-F16E-7D44-92C3-895BFA1B3865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A5C1165-03A3-9245-9EDB-7E4204168325}" type="datetime1">
              <a:rPr lang="en-US" smtClean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ds-uga.github.io/csci4360-fa17" TargetMode="Externa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ds-uga-csci4360.slack.com/" TargetMode="Externa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quinn@cs.uga.edu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vpi.uga.edu/academic-honesty/academic-honesty-polic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spreadsheets/d/1SmEhL30kBvjPa6WioR34zM8HP5HuY38N3vGzQEwGVS0/edit?usp=sharing" TargetMode="External"/><Relationship Id="rId3" Type="http://schemas.openxmlformats.org/officeDocument/2006/relationships/hyperlink" Target="https://autolab.cs.uga.edu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ata_scien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2977375"/>
            <a:ext cx="9144000" cy="14710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Fall 2017</a:t>
            </a:r>
          </a:p>
          <a:p>
            <a:r>
              <a:rPr lang="en-US" dirty="0" smtClean="0"/>
              <a:t>Dr. Shannon Quinn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in 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52828" y="1825625"/>
            <a:ext cx="5200972" cy="4351338"/>
          </a:xfrm>
        </p:spPr>
        <p:txBody>
          <a:bodyPr/>
          <a:lstStyle/>
          <a:p>
            <a:r>
              <a:rPr lang="en-US" dirty="0" smtClean="0"/>
              <a:t>What are the protein patterns of mitochondria under different conditions, and how do these changes take place?</a:t>
            </a:r>
            <a:endParaRPr lang="en-US" dirty="0"/>
          </a:p>
        </p:txBody>
      </p:sp>
      <p:pic>
        <p:nvPicPr>
          <p:cNvPr id="3" name="ds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498922"/>
            <a:ext cx="4857428" cy="48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*is*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Picks up where 3360 Data Science I left off</a:t>
            </a:r>
          </a:p>
          <a:p>
            <a:r>
              <a:rPr lang="en-US" dirty="0" smtClean="0"/>
              <a:t>A deeper dive into modeling and quantitative analysis methods</a:t>
            </a:r>
          </a:p>
          <a:p>
            <a:r>
              <a:rPr lang="en-US" dirty="0" smtClean="0"/>
              <a:t>“What to do when you’ve already tried Option A”</a:t>
            </a:r>
          </a:p>
          <a:p>
            <a:r>
              <a:rPr lang="en-US" dirty="0" smtClean="0"/>
              <a:t>Combination of theory and practice using latest data science tools and techniques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6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course is *not*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probability and statistics</a:t>
            </a:r>
          </a:p>
          <a:p>
            <a:pPr lvl="1"/>
            <a:r>
              <a:rPr lang="en-US" dirty="0" smtClean="0"/>
              <a:t>Should be able to derive Bayes’ Theorem from law of conditional probability, no sweat</a:t>
            </a:r>
          </a:p>
          <a:p>
            <a:pPr lvl="1"/>
            <a:r>
              <a:rPr lang="en-US" dirty="0" smtClean="0"/>
              <a:t>Don’t need to prove the SVM dual, but should be aware of it and its function</a:t>
            </a:r>
          </a:p>
          <a:p>
            <a:r>
              <a:rPr lang="en-US" dirty="0" smtClean="0"/>
              <a:t>Introduction to programming</a:t>
            </a:r>
          </a:p>
          <a:p>
            <a:pPr lvl="1"/>
            <a:r>
              <a:rPr lang="en-US" dirty="0" smtClean="0"/>
              <a:t>No Python experience required, but are expected to pick it up </a:t>
            </a:r>
            <a:r>
              <a:rPr lang="en-US" b="1" dirty="0" smtClean="0"/>
              <a:t>FAST </a:t>
            </a:r>
            <a:r>
              <a:rPr lang="en-US" dirty="0" smtClean="0"/>
              <a:t>(i.e., you’ve programmed before, just not in Python)</a:t>
            </a:r>
          </a:p>
          <a:p>
            <a:pPr lvl="1"/>
            <a:r>
              <a:rPr lang="en-US" dirty="0" smtClean="0"/>
              <a:t>Lecture 2 is a Python crash-course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6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title: </a:t>
            </a:r>
            <a:r>
              <a:rPr lang="en-US" b="1" dirty="0" smtClean="0"/>
              <a:t>Data Science II</a:t>
            </a:r>
          </a:p>
          <a:p>
            <a:pPr lvl="1"/>
            <a:r>
              <a:rPr lang="en-US" dirty="0" smtClean="0"/>
              <a:t>CSCI 4360 (for undergraduates)</a:t>
            </a:r>
          </a:p>
          <a:p>
            <a:pPr lvl="1"/>
            <a:r>
              <a:rPr lang="en-US" dirty="0" smtClean="0"/>
              <a:t>CSCI 6360 (for graduates)</a:t>
            </a:r>
            <a:endParaRPr lang="en-US" dirty="0"/>
          </a:p>
          <a:p>
            <a:r>
              <a:rPr lang="en-US" dirty="0" smtClean="0"/>
              <a:t>Course textbooks: </a:t>
            </a:r>
            <a:r>
              <a:rPr lang="en-US" b="1" dirty="0" smtClean="0"/>
              <a:t>none required</a:t>
            </a:r>
            <a:endParaRPr lang="en-US" dirty="0" smtClean="0"/>
          </a:p>
          <a:p>
            <a:pPr lvl="1"/>
            <a:r>
              <a:rPr lang="en-US" dirty="0" smtClean="0"/>
              <a:t>Lots of recommended books—check out the course website</a:t>
            </a:r>
          </a:p>
          <a:p>
            <a:pPr lvl="1"/>
            <a:r>
              <a:rPr lang="en-US" dirty="0" smtClean="0"/>
              <a:t>Will continue to update with more references</a:t>
            </a:r>
          </a:p>
          <a:p>
            <a:r>
              <a:rPr lang="en-US" dirty="0" smtClean="0"/>
              <a:t>Python: </a:t>
            </a:r>
            <a:r>
              <a:rPr lang="en-US" b="1" dirty="0" smtClean="0"/>
              <a:t>3.x</a:t>
            </a:r>
            <a:endParaRPr lang="en-US" dirty="0" smtClean="0"/>
          </a:p>
          <a:p>
            <a:pPr lvl="1"/>
            <a:r>
              <a:rPr lang="en-US" dirty="0" smtClean="0"/>
              <a:t>Details to come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6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699161"/>
          </a:xfrm>
        </p:spPr>
        <p:txBody>
          <a:bodyPr>
            <a:normAutofit/>
          </a:bodyPr>
          <a:lstStyle/>
          <a:p>
            <a:r>
              <a:rPr lang="en-US" dirty="0" smtClean="0"/>
              <a:t>Dr. Shannon Quinn (that’s me)</a:t>
            </a:r>
          </a:p>
          <a:p>
            <a:pPr lvl="1"/>
            <a:r>
              <a:rPr lang="en-US" dirty="0" smtClean="0"/>
              <a:t>2008: B.S. in Computer Science from Georgia Tech (go Jackets!)</a:t>
            </a:r>
          </a:p>
          <a:p>
            <a:pPr lvl="1"/>
            <a:r>
              <a:rPr lang="en-US" dirty="0" smtClean="0"/>
              <a:t>2010: M.S. in Computational Biology from Carnegie Mellon</a:t>
            </a:r>
          </a:p>
          <a:p>
            <a:pPr lvl="1"/>
            <a:r>
              <a:rPr lang="en-US" dirty="0" smtClean="0"/>
              <a:t>2014: Ph.D. in Computational Biology from joint Carnegie Mellon-University of Pittsburgh Ph.D. Program in Computational Biology (CPCB)</a:t>
            </a:r>
          </a:p>
          <a:p>
            <a:r>
              <a:rPr lang="en-US" dirty="0" smtClean="0"/>
              <a:t>Research areas</a:t>
            </a:r>
          </a:p>
          <a:p>
            <a:pPr lvl="1"/>
            <a:r>
              <a:rPr lang="en-US" dirty="0" smtClean="0"/>
              <a:t>Biomedical imaging</a:t>
            </a:r>
          </a:p>
          <a:p>
            <a:pPr lvl="1"/>
            <a:r>
              <a:rPr lang="en-US" dirty="0" smtClean="0"/>
              <a:t>Computer vision</a:t>
            </a:r>
          </a:p>
          <a:p>
            <a:pPr lvl="1"/>
            <a:r>
              <a:rPr lang="en-US" dirty="0" smtClean="0"/>
              <a:t>Distributed computing</a:t>
            </a:r>
          </a:p>
          <a:p>
            <a:pPr lvl="1"/>
            <a:r>
              <a:rPr lang="en-US" dirty="0" smtClean="0"/>
              <a:t>Biosurveillance</a:t>
            </a:r>
          </a:p>
          <a:p>
            <a:pPr lvl="1"/>
            <a:r>
              <a:rPr lang="en-US" b="1" dirty="0" smtClean="0"/>
              <a:t>Data Science + Public Health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3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and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</a:p>
          <a:p>
            <a:pPr lvl="1"/>
            <a:r>
              <a:rPr lang="en-US" dirty="0" smtClean="0"/>
              <a:t>Tuesdays and Thursdays: 11:00 </a:t>
            </a:r>
            <a:r>
              <a:rPr lang="mr-IN" dirty="0" smtClean="0"/>
              <a:t>–</a:t>
            </a:r>
            <a:r>
              <a:rPr lang="en-US" dirty="0" smtClean="0"/>
              <a:t> 12:15pm, Hardman Hall 101</a:t>
            </a:r>
          </a:p>
          <a:p>
            <a:pPr lvl="1"/>
            <a:r>
              <a:rPr lang="en-US" dirty="0" smtClean="0"/>
              <a:t>Wednesdays: 11:15am </a:t>
            </a:r>
            <a:r>
              <a:rPr lang="mr-IN" dirty="0" smtClean="0"/>
              <a:t>–</a:t>
            </a:r>
            <a:r>
              <a:rPr lang="en-US" dirty="0" smtClean="0"/>
              <a:t> 12:05pm, Hardman Hall 101</a:t>
            </a:r>
          </a:p>
          <a:p>
            <a:r>
              <a:rPr lang="en-US" dirty="0" smtClean="0"/>
              <a:t>Office Hours</a:t>
            </a:r>
          </a:p>
          <a:p>
            <a:pPr lvl="1"/>
            <a:r>
              <a:rPr lang="en-US" dirty="0" smtClean="0"/>
              <a:t>Boyd 638A</a:t>
            </a:r>
          </a:p>
          <a:p>
            <a:pPr lvl="1"/>
            <a:r>
              <a:rPr lang="en-US" dirty="0" smtClean="0"/>
              <a:t>Tuesdays, 1:00 </a:t>
            </a:r>
            <a:r>
              <a:rPr lang="mr-IN" dirty="0" smtClean="0"/>
              <a:t>–</a:t>
            </a:r>
            <a:r>
              <a:rPr lang="en-US" dirty="0" smtClean="0"/>
              <a:t> 2:30pm</a:t>
            </a:r>
            <a:endParaRPr lang="en-US" dirty="0"/>
          </a:p>
          <a:p>
            <a:r>
              <a:rPr lang="en-US" dirty="0" smtClean="0"/>
              <a:t>TA: </a:t>
            </a:r>
            <a:r>
              <a:rPr lang="en-US" dirty="0" err="1" smtClean="0"/>
              <a:t>Mojtaba</a:t>
            </a:r>
            <a:r>
              <a:rPr lang="en-US" dirty="0" smtClean="0"/>
              <a:t> </a:t>
            </a:r>
            <a:r>
              <a:rPr lang="en-US" dirty="0" err="1" smtClean="0"/>
              <a:t>Fazli</a:t>
            </a:r>
            <a:endParaRPr lang="en-US" dirty="0" smtClean="0"/>
          </a:p>
          <a:p>
            <a:pPr lvl="1"/>
            <a:r>
              <a:rPr lang="en-US" smtClean="0"/>
              <a:t>Office Hours: </a:t>
            </a:r>
            <a:r>
              <a:rPr lang="en-US" b="1" smtClean="0"/>
              <a:t>&lt;TBD&gt;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23107"/>
          </a:xfrm>
        </p:spPr>
        <p:txBody>
          <a:bodyPr/>
          <a:lstStyle/>
          <a:p>
            <a:r>
              <a:rPr lang="en-US" dirty="0" smtClean="0"/>
              <a:t>Course website / syllabus: </a:t>
            </a:r>
            <a:r>
              <a:rPr lang="en-US" dirty="0" smtClean="0">
                <a:hlinkClick r:id="rId2"/>
              </a:rPr>
              <a:t>https://eds-uga.github.io/csci4360-fa17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29567" r="1986" b="10760"/>
          <a:stretch/>
        </p:blipFill>
        <p:spPr>
          <a:xfrm>
            <a:off x="1385930" y="3006670"/>
            <a:ext cx="9701940" cy="17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6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99121"/>
          </a:xfrm>
        </p:spPr>
        <p:txBody>
          <a:bodyPr/>
          <a:lstStyle/>
          <a:p>
            <a:r>
              <a:rPr lang="en-US"/>
              <a:t>Slack chat: </a:t>
            </a:r>
            <a:r>
              <a:rPr lang="en-US">
                <a:hlinkClick r:id="rId2"/>
              </a:rPr>
              <a:t>https://eds-uga-csci4360.slack.com</a:t>
            </a:r>
            <a:r>
              <a:rPr lang="en-US" smtClean="0">
                <a:hlinkClick r:id="rId2"/>
              </a:rPr>
              <a:t>/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459683"/>
            <a:ext cx="11938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Slack: post in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questions</a:t>
            </a:r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squinn@cs.uga.edu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 get </a:t>
            </a:r>
            <a:r>
              <a:rPr lang="en-US" b="1" dirty="0" smtClean="0"/>
              <a:t>tons</a:t>
            </a:r>
            <a:r>
              <a:rPr lang="en-US" dirty="0" smtClean="0"/>
              <a:t> of emails every day</a:t>
            </a:r>
          </a:p>
          <a:p>
            <a:pPr lvl="1"/>
            <a:r>
              <a:rPr lang="en-US" dirty="0" smtClean="0"/>
              <a:t>Slack will not only likely get a faster response, but </a:t>
            </a:r>
            <a:r>
              <a:rPr lang="en-US" b="1" dirty="0" smtClean="0"/>
              <a:t>your fellow students could probably also answer even more quickly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Honesty at UGA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I’d like to think I don’t have to justify this</a:t>
            </a:r>
          </a:p>
          <a:p>
            <a:pPr lvl="1"/>
            <a:r>
              <a:rPr lang="en-US" dirty="0" smtClean="0"/>
              <a:t>There’s </a:t>
            </a:r>
            <a:r>
              <a:rPr lang="en-US" dirty="0"/>
              <a:t>an official UGA Honesty Policy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ovpi.uga.edu/academic-honesty/academic-honesty-policy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AutoLab</a:t>
            </a:r>
            <a:r>
              <a:rPr lang="en-US" dirty="0" smtClean="0"/>
              <a:t> has a code-checker </a:t>
            </a:r>
            <a:r>
              <a:rPr lang="en-US" b="1" dirty="0" smtClean="0"/>
              <a:t>built in</a:t>
            </a:r>
            <a:endParaRPr lang="en-US" dirty="0" smtClean="0"/>
          </a:p>
          <a:p>
            <a:pPr lvl="1"/>
            <a:r>
              <a:rPr lang="en-US" dirty="0" smtClean="0"/>
              <a:t>It’s </a:t>
            </a:r>
            <a:r>
              <a:rPr lang="en-US" b="1" dirty="0" smtClean="0"/>
              <a:t>way easier than you think</a:t>
            </a:r>
            <a:r>
              <a:rPr lang="en-US" dirty="0" smtClean="0"/>
              <a:t> to spot copied code</a:t>
            </a:r>
          </a:p>
          <a:p>
            <a:r>
              <a:rPr lang="en-US" dirty="0" smtClean="0"/>
              <a:t>The official policy in this class: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Discuss ideas and concepts with your classmates (or anyone!).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Write the code yourself (unless you’re on a team).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7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“data science”?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778090"/>
          </a:xfrm>
        </p:spPr>
        <p:txBody>
          <a:bodyPr/>
          <a:lstStyle/>
          <a:p>
            <a:r>
              <a:rPr lang="en-US" dirty="0" smtClean="0"/>
              <a:t>It’s a field singularly devoted to bringing back the Venn Diagram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4" y="2506394"/>
            <a:ext cx="2181284" cy="2082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28" y="2464231"/>
            <a:ext cx="2203615" cy="227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24" y="2498154"/>
            <a:ext cx="3167774" cy="2205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07" y="2400669"/>
            <a:ext cx="3194516" cy="2390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4" y="2458526"/>
            <a:ext cx="3897824" cy="38978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16" y="2382968"/>
            <a:ext cx="4447347" cy="40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Breakdown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85290"/>
            <a:ext cx="71628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will be </a:t>
            </a:r>
            <a:r>
              <a:rPr lang="en-US" b="1" dirty="0" smtClean="0"/>
              <a:t>5</a:t>
            </a:r>
            <a:endParaRPr lang="en-US" dirty="0" smtClean="0"/>
          </a:p>
          <a:p>
            <a:pPr lvl="1"/>
            <a:r>
              <a:rPr lang="en-US" dirty="0" smtClean="0"/>
              <a:t>So yes, each is worth </a:t>
            </a:r>
            <a:r>
              <a:rPr lang="en-US" b="1" dirty="0" smtClean="0"/>
              <a:t>9%</a:t>
            </a:r>
            <a:r>
              <a:rPr lang="en-US" dirty="0" smtClean="0"/>
              <a:t> of your grade</a:t>
            </a:r>
          </a:p>
          <a:p>
            <a:r>
              <a:rPr lang="en-US" dirty="0" smtClean="0"/>
              <a:t>Each will be </a:t>
            </a:r>
            <a:r>
              <a:rPr lang="en-US" b="1" dirty="0" smtClean="0"/>
              <a:t>two weeks long</a:t>
            </a:r>
            <a:endParaRPr lang="en-US" dirty="0" smtClean="0"/>
          </a:p>
          <a:p>
            <a:pPr lvl="1"/>
            <a:r>
              <a:rPr lang="en-US" dirty="0" smtClean="0"/>
              <a:t>Released on a Thursday morning, due two weeks later by </a:t>
            </a:r>
            <a:r>
              <a:rPr lang="en-US" b="1" dirty="0" smtClean="0"/>
              <a:t>11:59:59pm</a:t>
            </a:r>
            <a:endParaRPr lang="en-US" dirty="0" smtClean="0"/>
          </a:p>
          <a:p>
            <a:r>
              <a:rPr lang="en-US" dirty="0" smtClean="0"/>
              <a:t>Will likely entail a written and a programming portion</a:t>
            </a:r>
          </a:p>
          <a:p>
            <a:pPr lvl="1"/>
            <a:r>
              <a:rPr lang="en-US" dirty="0" smtClean="0"/>
              <a:t>Coding in Python</a:t>
            </a:r>
          </a:p>
          <a:p>
            <a:pPr lvl="1"/>
            <a:r>
              <a:rPr lang="en-US" dirty="0" smtClean="0"/>
              <a:t>Writing in Word or </a:t>
            </a:r>
            <a:r>
              <a:rPr lang="en-US" dirty="0" err="1" smtClean="0"/>
              <a:t>LaTeX</a:t>
            </a:r>
            <a:r>
              <a:rPr lang="en-US" dirty="0" smtClean="0"/>
              <a:t>—</a:t>
            </a:r>
            <a:r>
              <a:rPr lang="en-US" b="1" dirty="0" smtClean="0"/>
              <a:t>nothing handwritten!</a:t>
            </a:r>
          </a:p>
          <a:p>
            <a:r>
              <a:rPr lang="en-US" dirty="0" smtClean="0"/>
              <a:t>All deliverables will be submitted through </a:t>
            </a:r>
            <a:r>
              <a:rPr lang="en-US" b="1" dirty="0" err="1" smtClean="0"/>
              <a:t>AutoLab</a:t>
            </a:r>
            <a:endParaRPr lang="en-US" dirty="0" smtClean="0"/>
          </a:p>
          <a:p>
            <a:pPr lvl="1"/>
            <a:r>
              <a:rPr lang="en-US" dirty="0" smtClean="0"/>
              <a:t>More details to come!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34330"/>
            <a:ext cx="10233800" cy="4618495"/>
          </a:xfrm>
        </p:spPr>
        <p:txBody>
          <a:bodyPr>
            <a:normAutofit/>
          </a:bodyPr>
          <a:lstStyle/>
          <a:p>
            <a:r>
              <a:rPr lang="en-US" dirty="0" smtClean="0"/>
              <a:t>Most Wednesdays, we’ll have a </a:t>
            </a:r>
            <a:r>
              <a:rPr lang="en-US" b="1" dirty="0" smtClean="0"/>
              <a:t>workshop</a:t>
            </a:r>
            <a:endParaRPr lang="en-US" dirty="0" smtClean="0"/>
          </a:p>
          <a:p>
            <a:r>
              <a:rPr lang="en-US" dirty="0" smtClean="0"/>
              <a:t>This is </a:t>
            </a:r>
            <a:r>
              <a:rPr lang="en-US" b="1" dirty="0" smtClean="0"/>
              <a:t>student-led and organized </a:t>
            </a:r>
            <a:r>
              <a:rPr lang="en-US" dirty="0" smtClean="0"/>
              <a:t>(you have to do </a:t>
            </a:r>
            <a:r>
              <a:rPr lang="en-US" b="1" dirty="0" smtClean="0"/>
              <a:t>one!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objective of each workshop is to </a:t>
            </a:r>
            <a:r>
              <a:rPr lang="en-US" b="1" dirty="0" smtClean="0"/>
              <a:t>demo</a:t>
            </a:r>
            <a:r>
              <a:rPr lang="en-US" dirty="0" smtClean="0"/>
              <a:t> a proof-of-concept for your student colleagues</a:t>
            </a:r>
          </a:p>
          <a:p>
            <a:r>
              <a:rPr lang="en-US" dirty="0" smtClean="0"/>
              <a:t>This can be</a:t>
            </a:r>
          </a:p>
          <a:p>
            <a:pPr lvl="1"/>
            <a:r>
              <a:rPr lang="en-US" dirty="0" smtClean="0"/>
              <a:t>implementing a topic we covered in class</a:t>
            </a:r>
          </a:p>
          <a:p>
            <a:pPr lvl="1"/>
            <a:r>
              <a:rPr lang="en-US" dirty="0" smtClean="0"/>
              <a:t>demonstrating how to use a tool that would help with the topics we’re covering</a:t>
            </a:r>
          </a:p>
          <a:p>
            <a:pPr lvl="1"/>
            <a:r>
              <a:rPr lang="en-US" dirty="0" smtClean="0"/>
              <a:t>some other neat course-related use-case</a:t>
            </a:r>
          </a:p>
          <a:p>
            <a:r>
              <a:rPr lang="en-US" b="1" dirty="0" smtClean="0"/>
              <a:t>Recommended topics are on the course website!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an exam that happens near the mid-term </a:t>
            </a:r>
            <a:r>
              <a:rPr lang="en-US" b="1" dirty="0" smtClean="0"/>
              <a:t>(Oct 3)</a:t>
            </a:r>
            <a:r>
              <a:rPr lang="en-US" dirty="0" smtClean="0"/>
              <a:t>, what more do you want?</a:t>
            </a:r>
          </a:p>
          <a:p>
            <a:r>
              <a:rPr lang="en-US" dirty="0" smtClean="0"/>
              <a:t>(details will be released later)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379348"/>
            <a:ext cx="10233800" cy="4977001"/>
          </a:xfrm>
        </p:spPr>
        <p:txBody>
          <a:bodyPr>
            <a:normAutofit/>
          </a:bodyPr>
          <a:lstStyle/>
          <a:p>
            <a:r>
              <a:rPr lang="en-US" b="1" dirty="0" smtClean="0"/>
              <a:t>Teams</a:t>
            </a:r>
            <a:r>
              <a:rPr lang="en-US" dirty="0" smtClean="0"/>
              <a:t> (of 2-3 students, ideally) will work on a specific data science question</a:t>
            </a:r>
          </a:p>
          <a:p>
            <a:r>
              <a:rPr lang="en-US" dirty="0" smtClean="0"/>
              <a:t>Three components: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proposal</a:t>
            </a:r>
            <a:r>
              <a:rPr lang="en-US" dirty="0" smtClean="0"/>
              <a:t>, which outlines the team you’ll work with, the question you’ll address, and the methods + tools you’ll use to address it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presentation</a:t>
            </a:r>
            <a:r>
              <a:rPr lang="en-US" dirty="0" smtClean="0"/>
              <a:t>, where you talk about how awesome your problem is and how you and your team killed it dead (or have almost done so)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deliverables</a:t>
            </a:r>
            <a:r>
              <a:rPr lang="en-US" dirty="0" smtClean="0"/>
              <a:t>, consisting of 1) the </a:t>
            </a:r>
            <a:r>
              <a:rPr lang="en-US" i="1" dirty="0" smtClean="0"/>
              <a:t>complete </a:t>
            </a:r>
            <a:r>
              <a:rPr lang="en-US" dirty="0" smtClean="0"/>
              <a:t>code, and 2) a 6-10 page NIPS-style write-up of your project</a:t>
            </a:r>
          </a:p>
          <a:p>
            <a:r>
              <a:rPr lang="en-US" dirty="0" smtClean="0"/>
              <a:t>More details to come!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”Assignment 0”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Accept the invitation to Slack if you haven’t already</a:t>
            </a:r>
          </a:p>
          <a:p>
            <a:pPr lvl="1"/>
            <a:r>
              <a:rPr lang="en-US" dirty="0" smtClean="0"/>
              <a:t>Or ping me if you haven’t received any such invitation</a:t>
            </a:r>
          </a:p>
          <a:p>
            <a:r>
              <a:rPr lang="en-US" dirty="0" smtClean="0"/>
              <a:t>Put together groups of 2-3 students and </a:t>
            </a:r>
            <a:r>
              <a:rPr lang="en-US" b="1" dirty="0" smtClean="0"/>
              <a:t>pick a date + topic for a workshop</a:t>
            </a:r>
            <a:r>
              <a:rPr lang="en-US" dirty="0" smtClean="0"/>
              <a:t> (see the course website for available dates)</a:t>
            </a:r>
          </a:p>
          <a:p>
            <a:pPr lvl="1"/>
            <a:r>
              <a:rPr lang="en-US" dirty="0" smtClean="0"/>
              <a:t>Try to tie in with the lecture material surrounding that date, if possible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/>
              <a:t>[student-run] workshop is </a:t>
            </a:r>
            <a:r>
              <a:rPr lang="en-US" b="1" dirty="0" smtClean="0"/>
              <a:t>Wednesday, Aug 30</a:t>
            </a:r>
            <a:r>
              <a:rPr lang="en-US" b="1" dirty="0" smtClean="0"/>
              <a:t>!</a:t>
            </a:r>
          </a:p>
          <a:p>
            <a:pPr lvl="1"/>
            <a:r>
              <a:rPr lang="en-US" b="1" dirty="0"/>
              <a:t>Sign up here: </a:t>
            </a:r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docs.google.com/spreadsheets/d/1SmEhL30kBvjPa6WioR34zM8HP5HuY38N3vGzQEwGVS0/edit?usp=sharing</a:t>
            </a:r>
            <a:r>
              <a:rPr lang="en-US" b="1" dirty="0" smtClean="0"/>
              <a:t> </a:t>
            </a:r>
            <a:endParaRPr lang="en-US" b="1" dirty="0" smtClean="0"/>
          </a:p>
          <a:p>
            <a:r>
              <a:rPr lang="en-US" dirty="0" smtClean="0"/>
              <a:t>Register an account on </a:t>
            </a:r>
            <a:r>
              <a:rPr lang="en-US" dirty="0" err="1" smtClean="0"/>
              <a:t>AutoLab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https://autolab.cs.uga.edu</a:t>
            </a:r>
            <a:r>
              <a:rPr lang="en-US" dirty="0" smtClean="0"/>
              <a:t> </a:t>
            </a:r>
          </a:p>
          <a:p>
            <a:r>
              <a:rPr lang="en-US" dirty="0" smtClean="0"/>
              <a:t>Assignment 1 comes out </a:t>
            </a:r>
            <a:r>
              <a:rPr lang="en-US" b="1" dirty="0" smtClean="0"/>
              <a:t>Thursday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 smtClean="0"/>
              <a:t>so do this ASAP!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Workshop 0, on using the Anaconda distribution for installing and configuring your own Python environment! (far and away the easiest way to get up and running with Python)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1843038"/>
            <a:ext cx="69977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“data science”?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623107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smtClean="0">
                <a:hlinkClick r:id="rId2"/>
              </a:rPr>
              <a:t>Wikipedia</a:t>
            </a:r>
            <a:r>
              <a:rPr lang="en-US" dirty="0" smtClean="0"/>
              <a:t> (emphasis mine):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2142" y="2583669"/>
            <a:ext cx="10627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science, also known as data-driven science, is an </a:t>
            </a:r>
            <a:r>
              <a:rPr lang="en-US" sz="2400" b="1" u="sng" dirty="0"/>
              <a:t>interdisciplinary field </a:t>
            </a:r>
            <a:r>
              <a:rPr lang="en-US" sz="2400" dirty="0"/>
              <a:t>about scientific methods, processes, and systems to </a:t>
            </a:r>
            <a:r>
              <a:rPr lang="en-US" sz="2400" b="1" u="sng" dirty="0"/>
              <a:t>extract knowledge or insights from data in various forms, either structured or unstructured</a:t>
            </a:r>
            <a:r>
              <a:rPr lang="en-US" sz="2400" dirty="0" smtClean="0"/>
              <a:t>, </a:t>
            </a:r>
            <a:r>
              <a:rPr lang="en-US" sz="2400" dirty="0"/>
              <a:t>similar to </a:t>
            </a:r>
            <a:r>
              <a:rPr lang="en-US" sz="2400" dirty="0" smtClean="0"/>
              <a:t>data mining. Data </a:t>
            </a:r>
            <a:r>
              <a:rPr lang="en-US" sz="2400" dirty="0"/>
              <a:t>science is a "concept to unify statistics, data analysis and their related methods" in order to "understand and analyze actual phenomena" with data</a:t>
            </a:r>
            <a:r>
              <a:rPr lang="en-US" sz="2400" dirty="0" smtClean="0"/>
              <a:t>. </a:t>
            </a:r>
            <a:r>
              <a:rPr lang="en-US" sz="2400" b="1" u="sng" dirty="0"/>
              <a:t>It employs techniques and theories drawn from many fields </a:t>
            </a:r>
            <a:r>
              <a:rPr lang="en-US" sz="2400" dirty="0"/>
              <a:t>within the broad areas of mathematics, statistics, information science, and computer science, in particular from the subdomains of machine learning, classification, cluster analysis, data mining, databases,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8126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“data science”?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722861" cy="4351338"/>
          </a:xfrm>
        </p:spPr>
        <p:txBody>
          <a:bodyPr/>
          <a:lstStyle/>
          <a:p>
            <a:r>
              <a:rPr lang="en-US" dirty="0" smtClean="0"/>
              <a:t>If you want my opinion: Dr. Lee nailed it in CSCI 3360</a:t>
            </a:r>
          </a:p>
          <a:p>
            <a:r>
              <a:rPr lang="en-US" dirty="0" smtClean="0"/>
              <a:t>Data Science encompasses </a:t>
            </a:r>
            <a:r>
              <a:rPr lang="en-US" b="1" dirty="0" smtClean="0"/>
              <a:t>the entire problem stack</a:t>
            </a:r>
            <a:endParaRPr lang="en-US" dirty="0" smtClean="0"/>
          </a:p>
          <a:p>
            <a:pPr lvl="1"/>
            <a:r>
              <a:rPr lang="en-US" dirty="0" smtClean="0"/>
              <a:t>Problem definition</a:t>
            </a:r>
          </a:p>
          <a:p>
            <a:pPr lvl="1"/>
            <a:r>
              <a:rPr lang="en-US" dirty="0" smtClean="0"/>
              <a:t>Data collection &amp; cleaning</a:t>
            </a:r>
          </a:p>
          <a:p>
            <a:pPr lvl="1"/>
            <a:r>
              <a:rPr lang="en-US" dirty="0" smtClean="0"/>
              <a:t>Exploration</a:t>
            </a:r>
          </a:p>
          <a:p>
            <a:pPr lvl="1"/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Interpretation &amp; insights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968" y="365125"/>
            <a:ext cx="30484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7397" cy="3180328"/>
          </a:xfrm>
        </p:spPr>
        <p:txBody>
          <a:bodyPr/>
          <a:lstStyle/>
          <a:p>
            <a:r>
              <a:rPr lang="en-US" smtClean="0"/>
              <a:t>Can we automatically sort mail based on ZIP code?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11" y="1825625"/>
            <a:ext cx="5843576" cy="353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in 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55782" y="1825625"/>
            <a:ext cx="4798017" cy="4351338"/>
          </a:xfrm>
        </p:spPr>
        <p:txBody>
          <a:bodyPr/>
          <a:lstStyle/>
          <a:p>
            <a:r>
              <a:rPr lang="en-US" dirty="0" smtClean="0"/>
              <a:t>What features of prostate cancer are indicative of production of specific antigens?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84" y="1389253"/>
            <a:ext cx="4975796" cy="49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397397" cy="3180328"/>
          </a:xfrm>
        </p:spPr>
        <p:txBody>
          <a:bodyPr/>
          <a:lstStyle/>
          <a:p>
            <a:r>
              <a:rPr lang="en-US" dirty="0" smtClean="0"/>
              <a:t>Which genes are overactive or underactive in cancer patients?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365124"/>
            <a:ext cx="3461597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in practice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55782" y="1825625"/>
            <a:ext cx="4798017" cy="4351338"/>
          </a:xfrm>
        </p:spPr>
        <p:txBody>
          <a:bodyPr/>
          <a:lstStyle/>
          <a:p>
            <a:r>
              <a:rPr lang="en-US" dirty="0" smtClean="0"/>
              <a:t>What factors determine the movement of the </a:t>
            </a:r>
            <a:r>
              <a:rPr lang="en-US" i="1" dirty="0" smtClean="0"/>
              <a:t>Toxoplasma </a:t>
            </a:r>
            <a:r>
              <a:rPr lang="en-US" i="1" dirty="0" err="1" smtClean="0"/>
              <a:t>gondii</a:t>
            </a:r>
            <a:r>
              <a:rPr lang="en-US" i="1" dirty="0" smtClean="0"/>
              <a:t> </a:t>
            </a:r>
            <a:r>
              <a:rPr lang="en-US" dirty="0" smtClean="0"/>
              <a:t>parasite?</a:t>
            </a:r>
            <a:endParaRPr lang="en-US" dirty="0"/>
          </a:p>
        </p:txBody>
      </p:sp>
      <p:pic>
        <p:nvPicPr>
          <p:cNvPr id="6" name="150629-extracellular+calcium-01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456" y="1432463"/>
            <a:ext cx="4923887" cy="49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924339" cy="3180328"/>
          </a:xfrm>
        </p:spPr>
        <p:txBody>
          <a:bodyPr/>
          <a:lstStyle/>
          <a:p>
            <a:r>
              <a:rPr lang="en-US" dirty="0" smtClean="0"/>
              <a:t>How is the motion of cilia associated with and indicative of specific pathologies?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CSCI 4360/6360 Data Science II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1_Norm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339" y="2097653"/>
            <a:ext cx="5816600" cy="2908300"/>
          </a:xfrm>
          <a:prstGeom prst="rect">
            <a:avLst/>
          </a:prstGeom>
        </p:spPr>
      </p:pic>
      <p:pic>
        <p:nvPicPr>
          <p:cNvPr id="8" name="3_abnormal_wav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25952" y="3213396"/>
            <a:ext cx="3657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33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6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438</TotalTime>
  <Words>1242</Words>
  <Application>Microsoft Macintosh PowerPoint</Application>
  <PresentationFormat>Widescreen</PresentationFormat>
  <Paragraphs>183</Paragraphs>
  <Slides>27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Corbel</vt:lpstr>
      <vt:lpstr>Courier</vt:lpstr>
      <vt:lpstr>Mangal</vt:lpstr>
      <vt:lpstr>Arial</vt:lpstr>
      <vt:lpstr>Depth</vt:lpstr>
      <vt:lpstr>Course Introduction</vt:lpstr>
      <vt:lpstr>What is “data science”?</vt:lpstr>
      <vt:lpstr>What is “data science”?</vt:lpstr>
      <vt:lpstr>What is “data science”?</vt:lpstr>
      <vt:lpstr>Data Science in practice</vt:lpstr>
      <vt:lpstr>Data Science in practice</vt:lpstr>
      <vt:lpstr>Data Science in practice</vt:lpstr>
      <vt:lpstr>Data Science in practice</vt:lpstr>
      <vt:lpstr>Data Science in practice</vt:lpstr>
      <vt:lpstr>Data Science in practice</vt:lpstr>
      <vt:lpstr>What this course *is*</vt:lpstr>
      <vt:lpstr>What this course is *not*</vt:lpstr>
      <vt:lpstr>What?</vt:lpstr>
      <vt:lpstr>Who?</vt:lpstr>
      <vt:lpstr>When and Where?</vt:lpstr>
      <vt:lpstr>How?</vt:lpstr>
      <vt:lpstr>How?</vt:lpstr>
      <vt:lpstr>How?</vt:lpstr>
      <vt:lpstr>Honesty at UGA</vt:lpstr>
      <vt:lpstr>Grading Breakdown</vt:lpstr>
      <vt:lpstr>Assignments</vt:lpstr>
      <vt:lpstr>Workshops</vt:lpstr>
      <vt:lpstr>Midterm exam</vt:lpstr>
      <vt:lpstr>Final Project</vt:lpstr>
      <vt:lpstr>”Assignment 0”</vt:lpstr>
      <vt:lpstr>Tomorrow</vt:lpstr>
      <vt:lpstr>Questions?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Shannon Quinn</dc:creator>
  <cp:lastModifiedBy>Shannon Quinn</cp:lastModifiedBy>
  <cp:revision>71</cp:revision>
  <dcterms:created xsi:type="dcterms:W3CDTF">2017-08-13T15:23:20Z</dcterms:created>
  <dcterms:modified xsi:type="dcterms:W3CDTF">2017-08-14T20:03:06Z</dcterms:modified>
</cp:coreProperties>
</file>